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C8F8FA-81FA-4E3A-8EDB-0A93843E6AE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8F8FA-81FA-4E3A-8EDB-0A93843E6AE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C8F8FA-81FA-4E3A-8EDB-0A93843E6AE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C8F8FA-81FA-4E3A-8EDB-0A93843E6AE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C8F8FA-81FA-4E3A-8EDB-0A93843E6AE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C8F8FA-81FA-4E3A-8EDB-0A93843E6AE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C8F8FA-81FA-4E3A-8EDB-0A93843E6AE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C8F8FA-81FA-4E3A-8EDB-0A93843E6AE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C8F8FA-81FA-4E3A-8EDB-0A93843E6AE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8F8FA-81FA-4E3A-8EDB-0A93843E6AE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8F8FA-81FA-4E3A-8EDB-0A93843E6AE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C89B0-5CCD-4D77-80D1-64F1F931D6CB}" type="slidenum">
              <a:rPr lang="en-US" smtClean="0"/>
              <a:pPr/>
              <a:t>‹#›</a:t>
            </a:fld>
            <a:endParaRPr lang="en-US"/>
          </a:p>
        </p:txBody>
      </p:sp>
    </p:spTree>
  </p:cSld>
  <p:clrMapOvr>
    <a:masterClrMapping/>
  </p:clrMapOvr>
  <p:transition spd="med">
    <p:comb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C8F8FA-81FA-4E3A-8EDB-0A93843E6AE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9C89B0-5CCD-4D77-80D1-64F1F931D6C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comb dir="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4419599"/>
          </a:xfrm>
        </p:spPr>
        <p:txBody>
          <a:bodyPr>
            <a:noAutofit/>
          </a:bodyPr>
          <a:lstStyle/>
          <a:p>
            <a:r>
              <a:rPr lang="en-US" b="1" dirty="0" smtClean="0"/>
              <a:t>SYSTEM ANALYSIS AND DESIGN</a:t>
            </a: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3" name="Subtitle 2"/>
          <p:cNvSpPr>
            <a:spLocks noGrp="1"/>
          </p:cNvSpPr>
          <p:nvPr>
            <p:ph type="subTitle" idx="1"/>
          </p:nvPr>
        </p:nvSpPr>
        <p:spPr>
          <a:xfrm>
            <a:off x="762000" y="4343400"/>
            <a:ext cx="8382000" cy="1066800"/>
          </a:xfrm>
        </p:spPr>
        <p:txBody>
          <a:bodyPr>
            <a:normAutofit fontScale="47500" lnSpcReduction="20000"/>
          </a:bodyPr>
          <a:lstStyle/>
          <a:p>
            <a:pPr algn="r"/>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en-US" sz="7300" b="1" dirty="0" smtClean="0">
                <a:solidFill>
                  <a:schemeClr val="tx1"/>
                </a:solidFill>
              </a:rPr>
              <a:t>Software Development Life Cycle (</a:t>
            </a:r>
            <a:r>
              <a:rPr lang="en-US" sz="7300" b="1" dirty="0" smtClean="0">
                <a:solidFill>
                  <a:schemeClr val="tx1"/>
                </a:solidFill>
              </a:rPr>
              <a:t>SDLC)</a:t>
            </a:r>
            <a:endParaRPr lang="en-US" sz="7300" b="1" dirty="0">
              <a:solidFill>
                <a:schemeClr val="tx1"/>
              </a:solidFill>
            </a:endParaRPr>
          </a:p>
        </p:txBody>
      </p:sp>
    </p:spTree>
  </p:cSld>
  <p:clrMapOvr>
    <a:masterClrMapping/>
  </p:clrMapOvr>
  <p:transition spd="med">
    <p:comb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Software Development Life Cycle (SDLC)</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a:t>
            </a:r>
            <a:r>
              <a:rPr lang="en-US" dirty="0"/>
              <a:t>Software Development Life Cycle (SDLC) is a structured process that enables the production of high-quality, low-cost software, in the shortest possible production time. </a:t>
            </a:r>
            <a:endParaRPr lang="en-US" dirty="0" smtClean="0"/>
          </a:p>
          <a:p>
            <a:r>
              <a:rPr lang="en-US" dirty="0" smtClean="0"/>
              <a:t>The </a:t>
            </a:r>
            <a:r>
              <a:rPr lang="en-US" dirty="0"/>
              <a:t>goal of the SDLC is to produce superior software that meets and exceeds all customer expectations and demands.</a:t>
            </a:r>
          </a:p>
        </p:txBody>
      </p:sp>
    </p:spTree>
  </p:cSld>
  <p:clrMapOvr>
    <a:masterClrMapping/>
  </p:clrMapOvr>
  <p:transition spd="med">
    <p:comb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PHASES OF SDLC</a:t>
            </a:r>
            <a:endParaRPr lang="en-US" dirty="0"/>
          </a:p>
        </p:txBody>
      </p:sp>
      <p:pic>
        <p:nvPicPr>
          <p:cNvPr id="4" name="Content Placeholder 3" descr="sdlc1.png"/>
          <p:cNvPicPr>
            <a:picLocks noGrp="1" noChangeAspect="1"/>
          </p:cNvPicPr>
          <p:nvPr>
            <p:ph idx="1"/>
          </p:nvPr>
        </p:nvPicPr>
        <p:blipFill>
          <a:blip r:embed="rId2"/>
          <a:stretch>
            <a:fillRect/>
          </a:stretch>
        </p:blipFill>
        <p:spPr>
          <a:xfrm>
            <a:off x="1981530" y="1600200"/>
            <a:ext cx="5409870" cy="4725952"/>
          </a:xfrm>
        </p:spPr>
      </p:pic>
    </p:spTree>
  </p:cSld>
  <p:clrMapOvr>
    <a:masterClrMapping/>
  </p:clrMapOvr>
  <p:transition spd="med">
    <p:comb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Requirement:</a:t>
            </a:r>
            <a:r>
              <a:rPr lang="en-US" dirty="0" smtClean="0"/>
              <a:t> </a:t>
            </a:r>
            <a:endParaRPr lang="en-US" dirty="0"/>
          </a:p>
        </p:txBody>
      </p:sp>
      <p:sp>
        <p:nvSpPr>
          <p:cNvPr id="3" name="Content Placeholder 2"/>
          <p:cNvSpPr>
            <a:spLocks noGrp="1"/>
          </p:cNvSpPr>
          <p:nvPr>
            <p:ph idx="1"/>
          </p:nvPr>
        </p:nvSpPr>
        <p:spPr/>
        <p:txBody>
          <a:bodyPr/>
          <a:lstStyle/>
          <a:p>
            <a:r>
              <a:rPr lang="en-US" dirty="0" smtClean="0"/>
              <a:t>In </a:t>
            </a:r>
            <a:r>
              <a:rPr lang="en-US" dirty="0"/>
              <a:t>this phase all the requirement are collected from customer/client</a:t>
            </a:r>
            <a:r>
              <a:rPr lang="en-US" dirty="0" smtClean="0"/>
              <a:t>.</a:t>
            </a:r>
          </a:p>
          <a:p>
            <a:r>
              <a:rPr lang="en-US" dirty="0" smtClean="0"/>
              <a:t> </a:t>
            </a:r>
            <a:r>
              <a:rPr lang="en-US" dirty="0"/>
              <a:t>They are provided in a document called Businessmen requirement specification (BRS) and System requirement specification (SRS</a:t>
            </a:r>
            <a:r>
              <a:rPr lang="en-US" dirty="0" smtClean="0"/>
              <a:t>).</a:t>
            </a:r>
          </a:p>
          <a:p>
            <a:r>
              <a:rPr lang="en-US" dirty="0" smtClean="0"/>
              <a:t> </a:t>
            </a:r>
            <a:r>
              <a:rPr lang="en-US" dirty="0"/>
              <a:t>All the detail are discuss with customer/client in detail. </a:t>
            </a:r>
          </a:p>
        </p:txBody>
      </p:sp>
    </p:spTree>
  </p:cSld>
  <p:clrMapOvr>
    <a:masterClrMapping/>
  </p:clrMapOvr>
  <p:transition spd="med">
    <p:comb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Design</a:t>
            </a:r>
            <a:r>
              <a:rPr lang="en-US" dirty="0" smtClean="0"/>
              <a:t> </a:t>
            </a:r>
            <a:endParaRPr lang="en-US" dirty="0"/>
          </a:p>
        </p:txBody>
      </p:sp>
      <p:sp>
        <p:nvSpPr>
          <p:cNvPr id="3" name="Content Placeholder 2"/>
          <p:cNvSpPr>
            <a:spLocks noGrp="1"/>
          </p:cNvSpPr>
          <p:nvPr>
            <p:ph idx="1"/>
          </p:nvPr>
        </p:nvSpPr>
        <p:spPr/>
        <p:txBody>
          <a:bodyPr/>
          <a:lstStyle/>
          <a:p>
            <a:pPr fontAlgn="base">
              <a:buNone/>
            </a:pPr>
            <a:r>
              <a:rPr lang="en-US" dirty="0"/>
              <a:t/>
            </a:r>
            <a:br>
              <a:rPr lang="en-US" dirty="0"/>
            </a:br>
            <a:r>
              <a:rPr lang="en-US" dirty="0"/>
              <a:t>It has two steps:  </a:t>
            </a:r>
          </a:p>
          <a:p>
            <a:pPr fontAlgn="base"/>
            <a:r>
              <a:rPr lang="en-US" b="1" dirty="0"/>
              <a:t>(a). High level design (HLD):</a:t>
            </a:r>
            <a:r>
              <a:rPr lang="en-US" dirty="0"/>
              <a:t> It give the architecture of software product. </a:t>
            </a:r>
            <a:br>
              <a:rPr lang="en-US" dirty="0"/>
            </a:br>
            <a:r>
              <a:rPr lang="en-US" dirty="0"/>
              <a:t> </a:t>
            </a:r>
          </a:p>
          <a:p>
            <a:pPr fontAlgn="base"/>
            <a:r>
              <a:rPr lang="en-US" b="1" dirty="0"/>
              <a:t>(b). Low level design (LLD):</a:t>
            </a:r>
            <a:r>
              <a:rPr lang="en-US" dirty="0"/>
              <a:t> It describe how each and every feature in the product should work and every component. </a:t>
            </a:r>
          </a:p>
          <a:p>
            <a:endParaRPr lang="en-US" dirty="0"/>
          </a:p>
        </p:txBody>
      </p:sp>
    </p:spTree>
  </p:cSld>
  <p:clrMapOvr>
    <a:masterClrMapping/>
  </p:clrMapOvr>
  <p:transition spd="med">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Implementation</a:t>
            </a:r>
            <a:r>
              <a:rPr lang="en-US" dirty="0" smtClean="0"/>
              <a:t>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fontAlgn="base"/>
            <a:r>
              <a:rPr lang="en-US" dirty="0" smtClean="0"/>
              <a:t>This </a:t>
            </a:r>
            <a:r>
              <a:rPr lang="en-US" dirty="0"/>
              <a:t>is the longest phase. </a:t>
            </a:r>
            <a:br>
              <a:rPr lang="en-US" dirty="0"/>
            </a:br>
            <a:r>
              <a:rPr lang="en-US" dirty="0"/>
              <a:t> </a:t>
            </a:r>
          </a:p>
          <a:p>
            <a:pPr fontAlgn="base"/>
            <a:r>
              <a:rPr lang="en-US" dirty="0"/>
              <a:t>This phase consists of Front end + Middle ware + Back-end </a:t>
            </a:r>
            <a:br>
              <a:rPr lang="en-US" dirty="0"/>
            </a:br>
            <a:r>
              <a:rPr lang="en-US" dirty="0"/>
              <a:t> </a:t>
            </a:r>
          </a:p>
          <a:p>
            <a:pPr fontAlgn="base"/>
            <a:r>
              <a:rPr lang="en-US" dirty="0"/>
              <a:t>In front end: development coding are done even SEO setting are done </a:t>
            </a:r>
            <a:br>
              <a:rPr lang="en-US" dirty="0"/>
            </a:br>
            <a:r>
              <a:rPr lang="en-US" dirty="0"/>
              <a:t> </a:t>
            </a:r>
          </a:p>
          <a:p>
            <a:pPr fontAlgn="base"/>
            <a:r>
              <a:rPr lang="en-US" dirty="0"/>
              <a:t>In Middle ware: They connect both front end and back end </a:t>
            </a:r>
            <a:br>
              <a:rPr lang="en-US" dirty="0"/>
            </a:br>
            <a:r>
              <a:rPr lang="en-US" dirty="0"/>
              <a:t> </a:t>
            </a:r>
          </a:p>
          <a:p>
            <a:pPr fontAlgn="base"/>
            <a:r>
              <a:rPr lang="en-US" dirty="0"/>
              <a:t>In back-end: database is created </a:t>
            </a:r>
          </a:p>
          <a:p>
            <a:endParaRPr lang="en-US" dirty="0"/>
          </a:p>
        </p:txBody>
      </p:sp>
    </p:spTree>
  </p:cSld>
  <p:clrMapOvr>
    <a:masterClrMapping/>
  </p:clrMapOvr>
  <p:transition spd="med">
    <p:comb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Testing</a:t>
            </a:r>
            <a:endParaRPr lang="en-US" dirty="0"/>
          </a:p>
        </p:txBody>
      </p:sp>
      <p:sp>
        <p:nvSpPr>
          <p:cNvPr id="3" name="Content Placeholder 2"/>
          <p:cNvSpPr>
            <a:spLocks noGrp="1"/>
          </p:cNvSpPr>
          <p:nvPr>
            <p:ph idx="1"/>
          </p:nvPr>
        </p:nvSpPr>
        <p:spPr/>
        <p:txBody>
          <a:bodyPr/>
          <a:lstStyle/>
          <a:p>
            <a:endParaRPr lang="en-US" dirty="0" smtClean="0"/>
          </a:p>
          <a:p>
            <a:r>
              <a:rPr lang="en-US" dirty="0" smtClean="0"/>
              <a:t>Testing </a:t>
            </a:r>
            <a:r>
              <a:rPr lang="en-US" dirty="0"/>
              <a:t>is carried out to verify the entire system. </a:t>
            </a:r>
            <a:endParaRPr lang="en-US" dirty="0" smtClean="0"/>
          </a:p>
          <a:p>
            <a:r>
              <a:rPr lang="en-US" dirty="0" smtClean="0"/>
              <a:t>The </a:t>
            </a:r>
            <a:r>
              <a:rPr lang="en-US" dirty="0"/>
              <a:t>aim of the tester is to find out the gaps and defects within the system and also to check whether the system is running according to the requirement of the customer/client.</a:t>
            </a:r>
          </a:p>
        </p:txBody>
      </p:sp>
    </p:spTree>
  </p:cSld>
  <p:clrMapOvr>
    <a:masterClrMapping/>
  </p:clrMapOvr>
  <p:transition spd="med">
    <p:comb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Deployment</a:t>
            </a:r>
            <a:endParaRPr lang="en-US" dirty="0"/>
          </a:p>
        </p:txBody>
      </p:sp>
      <p:sp>
        <p:nvSpPr>
          <p:cNvPr id="3" name="Content Placeholder 2"/>
          <p:cNvSpPr>
            <a:spLocks noGrp="1"/>
          </p:cNvSpPr>
          <p:nvPr>
            <p:ph idx="1"/>
          </p:nvPr>
        </p:nvSpPr>
        <p:spPr/>
        <p:txBody>
          <a:bodyPr>
            <a:normAutofit/>
          </a:bodyPr>
          <a:lstStyle/>
          <a:p>
            <a:pPr fontAlgn="base"/>
            <a:endParaRPr lang="en-US" dirty="0" smtClean="0"/>
          </a:p>
          <a:p>
            <a:pPr fontAlgn="base"/>
            <a:r>
              <a:rPr lang="en-US" dirty="0" smtClean="0"/>
              <a:t>After </a:t>
            </a:r>
            <a:r>
              <a:rPr lang="en-US" dirty="0"/>
              <a:t>successful testing the product is delivered/deployed to the </a:t>
            </a:r>
            <a:r>
              <a:rPr lang="en-US" dirty="0" err="1" smtClean="0"/>
              <a:t>client.Client</a:t>
            </a:r>
            <a:r>
              <a:rPr lang="en-US" dirty="0" smtClean="0"/>
              <a:t> </a:t>
            </a:r>
            <a:r>
              <a:rPr lang="en-US" dirty="0"/>
              <a:t>are trained how to use the product. </a:t>
            </a:r>
          </a:p>
          <a:p>
            <a:r>
              <a:rPr lang="en-US" dirty="0" smtClean="0"/>
              <a:t>Client are trained how to use the product. </a:t>
            </a:r>
            <a:endParaRPr lang="en-US" dirty="0"/>
          </a:p>
        </p:txBody>
      </p:sp>
    </p:spTree>
  </p:cSld>
  <p:clrMapOvr>
    <a:masterClrMapping/>
  </p:clrMapOvr>
  <p:transition spd="med">
    <p:comb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Maintenance</a:t>
            </a:r>
            <a:endParaRPr lang="en-US" dirty="0"/>
          </a:p>
        </p:txBody>
      </p:sp>
      <p:sp>
        <p:nvSpPr>
          <p:cNvPr id="3" name="Content Placeholder 2"/>
          <p:cNvSpPr>
            <a:spLocks noGrp="1"/>
          </p:cNvSpPr>
          <p:nvPr>
            <p:ph idx="1"/>
          </p:nvPr>
        </p:nvSpPr>
        <p:spPr/>
        <p:txBody>
          <a:bodyPr/>
          <a:lstStyle/>
          <a:p>
            <a:endParaRPr lang="en-US" dirty="0"/>
          </a:p>
          <a:p>
            <a:r>
              <a:rPr lang="en-US" dirty="0" smtClean="0"/>
              <a:t>Once the product has been delivered to the client a task of maintenance start.</a:t>
            </a:r>
          </a:p>
          <a:p>
            <a:pPr>
              <a:buNone/>
            </a:pPr>
            <a:endParaRPr lang="en-US" dirty="0" smtClean="0"/>
          </a:p>
          <a:p>
            <a:r>
              <a:rPr lang="en-US" dirty="0" smtClean="0"/>
              <a:t>When the client will come up with an error the issue should be fixed from time to time.</a:t>
            </a:r>
          </a:p>
          <a:p>
            <a:endParaRPr lang="en-US" dirty="0"/>
          </a:p>
        </p:txBody>
      </p:sp>
    </p:spTree>
  </p:cSld>
  <p:clrMapOvr>
    <a:masterClrMapping/>
  </p:clrMapOvr>
  <p:transition spd="med">
    <p:comb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cSld>
  <p:clrMapOvr>
    <a:masterClrMapping/>
  </p:clrMapOvr>
  <p:transition spd="med">
    <p:comb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182</Words>
  <Application>Microsoft Office PowerPoint</Application>
  <PresentationFormat>On-screen Show (4:3)</PresentationFormat>
  <Paragraphs>36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SYSTEM ANALYSIS AND DESIGN   </vt:lpstr>
      <vt:lpstr>Software Development Life Cycle (SDLC)</vt:lpstr>
      <vt:lpstr>PHASES OF SDLC</vt:lpstr>
      <vt:lpstr>Requirement: </vt:lpstr>
      <vt:lpstr> Design </vt:lpstr>
      <vt:lpstr>Implementation  </vt:lpstr>
      <vt:lpstr>Testing</vt:lpstr>
      <vt:lpstr>Deployment</vt:lpstr>
      <vt:lpstr>Maintenance</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Development Life Cycle (SDLC)</dc:title>
  <dc:creator>Dell</dc:creator>
  <cp:lastModifiedBy>Dell</cp:lastModifiedBy>
  <cp:revision>4</cp:revision>
  <dcterms:created xsi:type="dcterms:W3CDTF">2022-03-19T11:25:03Z</dcterms:created>
  <dcterms:modified xsi:type="dcterms:W3CDTF">2022-07-17T10:48:44Z</dcterms:modified>
</cp:coreProperties>
</file>